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92" r:id="rId4"/>
    <p:sldId id="294" r:id="rId5"/>
    <p:sldId id="296" r:id="rId6"/>
    <p:sldId id="298" r:id="rId7"/>
    <p:sldId id="300" r:id="rId8"/>
    <p:sldId id="302" r:id="rId9"/>
    <p:sldId id="304" r:id="rId10"/>
    <p:sldId id="305" r:id="rId11"/>
    <p:sldId id="308" r:id="rId12"/>
    <p:sldId id="309" r:id="rId13"/>
    <p:sldId id="311" r:id="rId14"/>
    <p:sldId id="325" r:id="rId15"/>
    <p:sldId id="326" r:id="rId16"/>
    <p:sldId id="312" r:id="rId17"/>
    <p:sldId id="313" r:id="rId18"/>
    <p:sldId id="322" r:id="rId19"/>
    <p:sldId id="323" r:id="rId20"/>
    <p:sldId id="314" r:id="rId21"/>
    <p:sldId id="327" r:id="rId22"/>
    <p:sldId id="315" r:id="rId23"/>
    <p:sldId id="316" r:id="rId24"/>
    <p:sldId id="319" r:id="rId25"/>
    <p:sldId id="320" r:id="rId26"/>
    <p:sldId id="321" r:id="rId27"/>
    <p:sldId id="317" r:id="rId28"/>
    <p:sldId id="318" r:id="rId29"/>
    <p:sldId id="32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Adel" initials="MA" lastIdx="1" clrIdx="0">
    <p:extLst>
      <p:ext uri="{19B8F6BF-5375-455C-9EA6-DF929625EA0E}">
        <p15:presenceInfo xmlns:p15="http://schemas.microsoft.com/office/powerpoint/2012/main" userId="fe5bb571bb8f5f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1B6-8ED7-4731-9F8A-803721F1195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0700" y="893619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Academic year </a:t>
            </a:r>
            <a:r>
              <a:rPr lang="en-US" sz="2800" b="1" kern="0" dirty="0" smtClean="0">
                <a:solidFill>
                  <a:srgbClr val="000000"/>
                </a:solidFill>
              </a:rPr>
              <a:t>2021-2022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2nd </a:t>
            </a:r>
            <a:r>
              <a:rPr lang="en-US" sz="2800" b="1" kern="0" dirty="0">
                <a:solidFill>
                  <a:srgbClr val="000000"/>
                </a:solidFill>
              </a:rPr>
              <a:t>year </a:t>
            </a:r>
            <a:r>
              <a:rPr lang="en-US" sz="2800" b="1" kern="0" dirty="0" smtClean="0">
                <a:solidFill>
                  <a:srgbClr val="000000"/>
                </a:solidFill>
              </a:rPr>
              <a:t>S-3</a:t>
            </a: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799" y="1793822"/>
            <a:ext cx="76015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Module </a:t>
            </a:r>
          </a:p>
          <a:p>
            <a:pPr lvl="0" defTabSz="914400">
              <a:defRPr/>
            </a:pP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Session: </a:t>
            </a:r>
            <a:r>
              <a:rPr lang="en-GB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Date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24/11/2021</a:t>
            </a:r>
            <a:endParaRPr lang="en-GB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kumimoji="0" lang="en-US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kumimoji="0" lang="en-US" sz="2000" b="1" i="1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:drugs acting</a:t>
            </a:r>
            <a:r>
              <a:rPr kumimoji="0" lang="en-US" sz="2000" b="1" i="1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 cardiovascular system</a:t>
            </a:r>
            <a:endParaRPr kumimoji="0" lang="en-US" sz="20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799" y="2840262"/>
            <a:ext cx="7675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Module staff:</a:t>
            </a:r>
          </a:p>
          <a:p>
            <a:r>
              <a:rPr lang="en-GB" sz="2000" b="1" dirty="0">
                <a:latin typeface="Times New Roman" panose="02020603050405020304" pitchFamily="18" charset="0"/>
              </a:rPr>
              <a:t>Dr </a:t>
            </a:r>
            <a:r>
              <a:rPr lang="en-GB" sz="2000" b="1" dirty="0" err="1" smtClean="0">
                <a:latin typeface="Times New Roman" panose="02020603050405020304" pitchFamily="18" charset="0"/>
              </a:rPr>
              <a:t>Firas</a:t>
            </a:r>
            <a:r>
              <a:rPr lang="en-GB" sz="2000" b="1" dirty="0" smtClean="0">
                <a:latin typeface="Times New Roman" panose="02020603050405020304" pitchFamily="18" charset="0"/>
              </a:rPr>
              <a:t> Rashid (Module leader)</a:t>
            </a:r>
            <a:r>
              <a:rPr lang="en-GB" sz="2000" dirty="0">
                <a:latin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</a:rPr>
              <a:t>            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 </a:t>
            </a:r>
            <a:r>
              <a:rPr lang="en-GB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Amed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Bader 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(module co-leader)                                Dr 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Jawad 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Ramadhan                                 Dr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Nawal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Mustafa                               Dr Mohammed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Adil</a:t>
            </a:r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 </a:t>
            </a:r>
            <a:r>
              <a:rPr lang="en-GB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Nehaya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Al-</a:t>
            </a:r>
            <a:r>
              <a:rPr lang="en-GB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Aubody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Dr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Amer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Qasim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Dr </a:t>
            </a:r>
            <a:r>
              <a:rPr lang="en-GB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Hadeel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S. Al Ali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Asaad</a:t>
            </a: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Hassan                                        Dr Hussain Abdul Ameer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Dr. Ammar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Salih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5830431"/>
            <a:ext cx="1638299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1782" y="1027471"/>
            <a:ext cx="781307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Calcium channel blockers: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We have two classes of calcium channel blockers:</a:t>
            </a:r>
          </a:p>
          <a:p>
            <a:r>
              <a:rPr lang="en-GB" sz="2400" dirty="0" err="1" smtClean="0">
                <a:solidFill>
                  <a:srgbClr val="FF0000"/>
                </a:solidFill>
              </a:rPr>
              <a:t>Dihydropyridines</a:t>
            </a:r>
            <a:r>
              <a:rPr lang="en-GB" sz="2400" dirty="0" smtClean="0">
                <a:solidFill>
                  <a:srgbClr val="FF0000"/>
                </a:solidFill>
              </a:rPr>
              <a:t> (-</a:t>
            </a:r>
            <a:r>
              <a:rPr lang="en-GB" sz="2400" dirty="0" err="1" smtClean="0">
                <a:solidFill>
                  <a:srgbClr val="FF0000"/>
                </a:solidFill>
              </a:rPr>
              <a:t>ipines</a:t>
            </a:r>
            <a:r>
              <a:rPr lang="en-GB" sz="2400" dirty="0" smtClean="0">
                <a:solidFill>
                  <a:srgbClr val="FF0000"/>
                </a:solidFill>
              </a:rPr>
              <a:t>) </a:t>
            </a:r>
            <a:r>
              <a:rPr lang="en-GB" sz="2400" dirty="0" smtClean="0"/>
              <a:t>: (</a:t>
            </a:r>
            <a:r>
              <a:rPr lang="en-GB" sz="2400" dirty="0" err="1" smtClean="0"/>
              <a:t>nifedipine</a:t>
            </a:r>
            <a:r>
              <a:rPr lang="en-GB" sz="2400" dirty="0" smtClean="0"/>
              <a:t>, amlodipine, </a:t>
            </a:r>
            <a:r>
              <a:rPr lang="en-GB" sz="2400" dirty="0" err="1" smtClean="0"/>
              <a:t>felodipine</a:t>
            </a:r>
            <a:r>
              <a:rPr lang="en-GB" sz="2400" dirty="0" smtClean="0"/>
              <a:t>, </a:t>
            </a:r>
            <a:r>
              <a:rPr lang="en-GB" sz="2400" dirty="0" err="1" smtClean="0"/>
              <a:t>isradipine,nicardipine</a:t>
            </a:r>
            <a:r>
              <a:rPr lang="en-GB" sz="2400" dirty="0" smtClean="0"/>
              <a:t>, </a:t>
            </a:r>
            <a:r>
              <a:rPr lang="en-GB" sz="2400" dirty="0" err="1" smtClean="0"/>
              <a:t>nimodipine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High </a:t>
            </a:r>
            <a:r>
              <a:rPr lang="en-GB" sz="2200" dirty="0"/>
              <a:t>vascular selectivity (arterial</a:t>
            </a:r>
            <a:r>
              <a:rPr lang="en-GB" sz="2200" dirty="0" smtClean="0"/>
              <a:t>)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Can lead to reflex tachycardia and 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Negative </a:t>
            </a:r>
            <a:r>
              <a:rPr lang="en-GB" sz="2200" dirty="0" err="1" smtClean="0"/>
              <a:t>intropy</a:t>
            </a:r>
            <a:r>
              <a:rPr lang="en-GB" sz="2200" dirty="0" smtClean="0"/>
              <a:t> </a:t>
            </a:r>
            <a:r>
              <a:rPr lang="en-GB" sz="2200" dirty="0"/>
              <a:t>and may offset reduction in myocardial O2 </a:t>
            </a:r>
            <a:r>
              <a:rPr lang="en-GB" sz="2200" dirty="0" smtClean="0"/>
              <a:t>demand.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Second generation (amlodipine, </a:t>
            </a:r>
            <a:r>
              <a:rPr lang="en-GB" sz="2200" dirty="0" err="1"/>
              <a:t>felodipine</a:t>
            </a:r>
            <a:r>
              <a:rPr lang="en-GB" sz="2200" dirty="0"/>
              <a:t> </a:t>
            </a:r>
            <a:r>
              <a:rPr lang="en-GB" sz="2200" dirty="0" err="1"/>
              <a:t>etc</a:t>
            </a:r>
            <a:r>
              <a:rPr lang="en-GB" sz="2200" dirty="0"/>
              <a:t>) have little or no (-) inotropic effects – can treat HTN in systolic heart failure (not first line choice</a:t>
            </a:r>
            <a:r>
              <a:rPr lang="en-GB" sz="2200" dirty="0" smtClean="0"/>
              <a:t>).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845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95563" y="1166843"/>
            <a:ext cx="8366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NON-DIHYDROPYRIDINES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Phenylalkylamine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Verapamil</a:t>
            </a:r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selective for myocardium – ( -) effect on AV conduction and SA node --less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Angina, coronary vasospasm,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Benzothiazepine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Diltiazem</a:t>
            </a:r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cardiac depressant - ( -) effect on AV conduction and SA node and vasodilator activity between verapamil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dihydropyridines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95563" y="1166843"/>
            <a:ext cx="8366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What are the common side effect of Calcium channel blockers ??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45" y="2275775"/>
            <a:ext cx="3215374" cy="32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95563" y="1166843"/>
            <a:ext cx="83666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3-DIURETICS</a:t>
            </a: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Carbonic Anhydrase Inhibitors = weak diuretic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NaHCO3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Henle – loop diuretics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(Furosemide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torsemide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Bumetanide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thiazide diuretic ( Distal Convoluted tubule):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(hydrochlorothiazide,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Chlorthalidone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 sparing diuretics: (spironolactone) ( prevent cardiac remodelling)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95563" y="1166843"/>
            <a:ext cx="8366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/>
          </a:p>
          <a:p>
            <a:pPr algn="ctr"/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293"/>
            <a:ext cx="9144001" cy="50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95563" y="1166843"/>
            <a:ext cx="8366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/>
          </a:p>
          <a:p>
            <a:pPr algn="ctr"/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65239" y="2123768"/>
            <a:ext cx="7241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What are the main uses of diuretics in cardiovascular disease??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32" y="2802033"/>
            <a:ext cx="2662084" cy="26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1394" y="951326"/>
            <a:ext cx="751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Adrenergic drugs :</a:t>
            </a: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58" y="1702888"/>
            <a:ext cx="6593181" cy="322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857250"/>
            <a:ext cx="8401068" cy="47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" y="781664"/>
            <a:ext cx="9065342" cy="48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45574" y="1353485"/>
            <a:ext cx="7369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Side effect and contra indication of Beta blockers??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 smtClean="0">
              <a:solidFill>
                <a:schemeClr val="accent1"/>
              </a:solidFill>
            </a:endParaRPr>
          </a:p>
          <a:p>
            <a:r>
              <a:rPr lang="en-GB" sz="2400" dirty="0" smtClean="0">
                <a:solidFill>
                  <a:schemeClr val="accent1"/>
                </a:solidFill>
              </a:rPr>
              <a:t>What are the uses of beta blockers in clinical medicine ??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72" y="2923145"/>
            <a:ext cx="2567563" cy="25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Learning Outcomes</a:t>
            </a: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2164280"/>
            <a:ext cx="8340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To know drugs that effect cardiovascular system 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The mechanism of action of these drugs and how they effect the CVS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To point out to some cardiovascular disease and outline some of their treatment.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0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916" y="713293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6412" y="1259712"/>
            <a:ext cx="6287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What about patient with arrhythmia ???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What’s arrhythmia ? Types??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916" y="713293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875984"/>
            <a:ext cx="8524323" cy="48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916" y="713293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" r="1870" b="3697"/>
          <a:stretch/>
        </p:blipFill>
        <p:spPr>
          <a:xfrm>
            <a:off x="0" y="736492"/>
            <a:ext cx="9144000" cy="50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478" y="85728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01781" y="889844"/>
            <a:ext cx="853574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DIGOXIN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ORAL INOTROPE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Inhibition of Na+/K+-ATPase ion transport </a:t>
            </a:r>
            <a:r>
              <a:rPr lang="en-GB" sz="2000" dirty="0" smtClean="0"/>
              <a:t>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accumulation </a:t>
            </a:r>
            <a:r>
              <a:rPr lang="en-GB" sz="2000" dirty="0"/>
              <a:t>of intracellular Ca++ which binds to troponin-C </a:t>
            </a:r>
            <a:r>
              <a:rPr lang="en-GB" sz="2000" dirty="0" smtClean="0"/>
              <a:t>-- </a:t>
            </a:r>
            <a:r>
              <a:rPr lang="en-GB" sz="2000" dirty="0"/>
              <a:t>increased contractility (</a:t>
            </a:r>
            <a:r>
              <a:rPr lang="en-GB" sz="2000" dirty="0" err="1"/>
              <a:t>inotropy</a:t>
            </a:r>
            <a:r>
              <a:rPr lang="en-GB" sz="2000" dirty="0" smtClean="0"/>
              <a:t>)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Increases vagal activity to the </a:t>
            </a:r>
            <a:r>
              <a:rPr lang="en-GB" sz="2000" dirty="0" smtClean="0"/>
              <a:t>heart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reduced </a:t>
            </a:r>
            <a:r>
              <a:rPr lang="en-GB" sz="2000" dirty="0"/>
              <a:t>sinoatrial firing rate = (-)</a:t>
            </a:r>
            <a:r>
              <a:rPr lang="en-GB" sz="2000" dirty="0" err="1"/>
              <a:t>chronotropy</a:t>
            </a:r>
            <a:r>
              <a:rPr lang="en-GB" sz="2000" dirty="0"/>
              <a:t> and reduces conduction velocity of impulses through the AV node = (-) </a:t>
            </a:r>
            <a:r>
              <a:rPr lang="en-GB" sz="2000" dirty="0" err="1" smtClean="0"/>
              <a:t>dromotropy</a:t>
            </a:r>
            <a:r>
              <a:rPr lang="en-GB" sz="2000" dirty="0" smtClean="0"/>
              <a:t>.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May decrease sympathetic tone by: increase in CO, normalization of pathologic </a:t>
            </a:r>
            <a:r>
              <a:rPr lang="en-GB" sz="2000" dirty="0" err="1"/>
              <a:t>baroreflex</a:t>
            </a:r>
            <a:r>
              <a:rPr lang="en-GB" sz="2000" dirty="0"/>
              <a:t> </a:t>
            </a:r>
            <a:r>
              <a:rPr lang="en-GB" sz="2000" dirty="0" smtClean="0"/>
              <a:t>response.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Used in the treatment of </a:t>
            </a:r>
            <a:r>
              <a:rPr lang="en-GB" sz="2000" dirty="0" smtClean="0"/>
              <a:t>atrial fibrillation in case of heart failure.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Caution due to narrow therapeutic </a:t>
            </a:r>
            <a:r>
              <a:rPr lang="en-GB" sz="2000" dirty="0" smtClean="0"/>
              <a:t>index.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( what’s digoxin toxicity and numerate factor that effect digoxin level)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478" y="85728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01781" y="889844"/>
            <a:ext cx="853574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What about patients with ischaemic heart disease ??? </a:t>
            </a:r>
            <a:r>
              <a:rPr lang="en-GB" sz="2400" dirty="0" err="1" smtClean="0">
                <a:solidFill>
                  <a:srgbClr val="FF0000"/>
                </a:solidFill>
              </a:rPr>
              <a:t>Peripepheral</a:t>
            </a:r>
            <a:r>
              <a:rPr lang="en-GB" sz="2400" dirty="0" smtClean="0">
                <a:solidFill>
                  <a:srgbClr val="FF0000"/>
                </a:solidFill>
              </a:rPr>
              <a:t> vascular disease ??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The main drugs that we use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Antiplatelet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Anti coagulant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statin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Calcium channel blockers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Beta blockers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ACEIs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80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478" y="85728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01781" y="889844"/>
            <a:ext cx="85357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</a:rPr>
              <a:t>Antiplatelets</a:t>
            </a:r>
            <a:r>
              <a:rPr lang="en-GB" sz="2000" dirty="0" smtClean="0">
                <a:solidFill>
                  <a:srgbClr val="FF0000"/>
                </a:solidFill>
              </a:rPr>
              <a:t> and anti coagulant: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GOALS</a:t>
            </a:r>
            <a:r>
              <a:rPr lang="en-GB" sz="2000" dirty="0">
                <a:solidFill>
                  <a:srgbClr val="00B050"/>
                </a:solidFill>
              </a:rPr>
              <a:t>: prevention or treatment of clots (DVT/PE/CVA</a:t>
            </a:r>
            <a:r>
              <a:rPr lang="en-GB" sz="2000" dirty="0" smtClean="0">
                <a:solidFill>
                  <a:srgbClr val="00B050"/>
                </a:solidFill>
              </a:rPr>
              <a:t>)</a:t>
            </a:r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/>
              <a:t>Activated platelets secrete</a:t>
            </a:r>
            <a:r>
              <a:rPr lang="en-GB" sz="2000" dirty="0" smtClean="0"/>
              <a:t>:</a:t>
            </a:r>
            <a:endParaRPr lang="en-GB" sz="2000" dirty="0"/>
          </a:p>
          <a:p>
            <a:r>
              <a:rPr lang="en-GB" sz="2000" dirty="0"/>
              <a:t>Thromboxane A2, adenosine diphosphate (ADP), serotonin, prostaglandins, and </a:t>
            </a:r>
            <a:r>
              <a:rPr lang="en-GB" sz="2000" dirty="0" smtClean="0"/>
              <a:t>more</a:t>
            </a:r>
            <a:endParaRPr lang="en-GB" sz="2000" dirty="0"/>
          </a:p>
          <a:p>
            <a:r>
              <a:rPr lang="en-GB" sz="2000" dirty="0"/>
              <a:t>Activated platelets bind to fibrinogen via glycoprotein (GP) </a:t>
            </a:r>
            <a:r>
              <a:rPr lang="en-GB" sz="2000" dirty="0" err="1"/>
              <a:t>IIb</a:t>
            </a:r>
            <a:r>
              <a:rPr lang="en-GB" sz="2000" dirty="0"/>
              <a:t>/</a:t>
            </a:r>
            <a:r>
              <a:rPr lang="en-GB" sz="2000" dirty="0" err="1"/>
              <a:t>IIIa</a:t>
            </a:r>
            <a:r>
              <a:rPr lang="en-GB" sz="2000" dirty="0"/>
              <a:t> receptor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Aspirin</a:t>
            </a:r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/>
              <a:t>Irreversibly acetylates and inactivates </a:t>
            </a:r>
            <a:r>
              <a:rPr lang="en-GB" sz="2000" dirty="0" err="1"/>
              <a:t>Cyclo</a:t>
            </a:r>
            <a:r>
              <a:rPr lang="en-GB" sz="2000" dirty="0"/>
              <a:t>-oxygenase (COX) for the life of the </a:t>
            </a:r>
            <a:r>
              <a:rPr lang="en-GB" sz="2000" dirty="0" smtClean="0"/>
              <a:t>platelet</a:t>
            </a:r>
            <a:endParaRPr lang="en-GB" sz="2000" dirty="0"/>
          </a:p>
          <a:p>
            <a:r>
              <a:rPr lang="en-GB" sz="2000" dirty="0"/>
              <a:t>COX mediates the biosynthesis of prostaglandin, </a:t>
            </a:r>
            <a:r>
              <a:rPr lang="en-GB" sz="2000" dirty="0" err="1"/>
              <a:t>thromboxanes</a:t>
            </a:r>
            <a:r>
              <a:rPr lang="en-GB" sz="2000" dirty="0"/>
              <a:t> (TxA2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000" dirty="0"/>
              <a:t>ASA </a:t>
            </a:r>
            <a:r>
              <a:rPr lang="en-GB" sz="2000" dirty="0" smtClean="0"/>
              <a:t>eventually will lead to decrease  </a:t>
            </a:r>
            <a:r>
              <a:rPr lang="en-GB" sz="2000" dirty="0"/>
              <a:t>platelet </a:t>
            </a:r>
            <a:r>
              <a:rPr lang="en-GB" sz="2000" dirty="0" smtClean="0"/>
              <a:t>aggregation</a:t>
            </a:r>
            <a:endParaRPr lang="en-GB" sz="2000" dirty="0"/>
          </a:p>
          <a:p>
            <a:r>
              <a:rPr lang="en-GB" sz="2000" dirty="0">
                <a:solidFill>
                  <a:schemeClr val="accent1"/>
                </a:solidFill>
              </a:rPr>
              <a:t>Adenosine diphosphate </a:t>
            </a:r>
            <a:r>
              <a:rPr lang="en-GB" sz="2000" dirty="0" err="1">
                <a:solidFill>
                  <a:schemeClr val="accent1"/>
                </a:solidFill>
              </a:rPr>
              <a:t>Purigenic</a:t>
            </a:r>
            <a:r>
              <a:rPr lang="en-GB" sz="2000" dirty="0">
                <a:solidFill>
                  <a:schemeClr val="accent1"/>
                </a:solidFill>
              </a:rPr>
              <a:t> 2Y12 Receptor Inhibitors (ADP P2Y12</a:t>
            </a:r>
            <a:r>
              <a:rPr lang="en-GB" sz="20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GB" sz="2000" dirty="0" err="1"/>
              <a:t>Clopidigrel</a:t>
            </a:r>
            <a:r>
              <a:rPr lang="en-GB" sz="2000" dirty="0"/>
              <a:t> –Plavix® -irreversible </a:t>
            </a:r>
            <a:r>
              <a:rPr lang="en-GB" sz="2000" dirty="0" smtClean="0"/>
              <a:t>binding.</a:t>
            </a:r>
          </a:p>
          <a:p>
            <a:r>
              <a:rPr lang="en-GB" sz="2000" dirty="0" err="1"/>
              <a:t>Ticagrelor</a:t>
            </a:r>
            <a:r>
              <a:rPr lang="en-GB" sz="2000" dirty="0"/>
              <a:t> - </a:t>
            </a:r>
            <a:r>
              <a:rPr lang="en-GB" sz="2000" dirty="0" err="1"/>
              <a:t>Brilinta</a:t>
            </a:r>
            <a:r>
              <a:rPr lang="en-GB" sz="2000" dirty="0"/>
              <a:t>® - reversible </a:t>
            </a:r>
            <a:r>
              <a:rPr lang="en-GB" sz="2000" dirty="0" smtClean="0"/>
              <a:t>inhibition.</a:t>
            </a:r>
          </a:p>
          <a:p>
            <a:r>
              <a:rPr lang="en-GB" sz="2000" dirty="0" err="1"/>
              <a:t>Prasugrel</a:t>
            </a:r>
            <a:r>
              <a:rPr lang="en-GB" sz="2000" dirty="0"/>
              <a:t> - </a:t>
            </a:r>
            <a:r>
              <a:rPr lang="en-GB" sz="2000" dirty="0" err="1"/>
              <a:t>Effient</a:t>
            </a:r>
            <a:r>
              <a:rPr lang="en-GB" sz="2000" dirty="0"/>
              <a:t>® - irreversible </a:t>
            </a:r>
            <a:r>
              <a:rPr lang="en-GB" sz="2000" dirty="0" smtClean="0"/>
              <a:t>binding.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74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2324" y="967324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34181" y="1289169"/>
            <a:ext cx="762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ANTICOAGULATION</a:t>
            </a:r>
          </a:p>
          <a:p>
            <a:endParaRPr lang="en-GB" sz="22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chemeClr val="accent1"/>
                </a:solidFill>
              </a:rPr>
              <a:t>Inhibit </a:t>
            </a:r>
            <a:r>
              <a:rPr lang="en-GB" sz="2400" dirty="0">
                <a:solidFill>
                  <a:schemeClr val="accent1"/>
                </a:solidFill>
              </a:rPr>
              <a:t>thrombin </a:t>
            </a:r>
            <a:r>
              <a:rPr lang="en-GB" sz="2400" dirty="0" smtClean="0">
                <a:solidFill>
                  <a:schemeClr val="accent1"/>
                </a:solidFill>
              </a:rPr>
              <a:t>generation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200" dirty="0" smtClean="0"/>
              <a:t>Vitamin </a:t>
            </a:r>
            <a:r>
              <a:rPr lang="en-GB" sz="2200" dirty="0"/>
              <a:t>K antagonists : Warfarin Blocks </a:t>
            </a:r>
            <a:r>
              <a:rPr lang="en-GB" sz="2200" dirty="0" err="1"/>
              <a:t>Vit</a:t>
            </a:r>
            <a:r>
              <a:rPr lang="en-GB" sz="2200" dirty="0"/>
              <a:t> K synthesis of clotting factors II, VII, IX, X and proteins C &amp; S (anticoagulants</a:t>
            </a:r>
            <a:r>
              <a:rPr lang="en-GB" sz="2200" dirty="0" smtClean="0"/>
              <a:t>)</a:t>
            </a:r>
          </a:p>
          <a:p>
            <a:r>
              <a:rPr lang="en-GB" sz="2200" dirty="0" smtClean="0"/>
              <a:t>Direct thrombin inhibitors: (NOAC –</a:t>
            </a:r>
            <a:r>
              <a:rPr lang="en-GB" sz="2200" dirty="0" err="1" smtClean="0"/>
              <a:t>noval</a:t>
            </a:r>
            <a:r>
              <a:rPr lang="en-GB" sz="2200" dirty="0" smtClean="0"/>
              <a:t> oral anticoagulant- </a:t>
            </a:r>
          </a:p>
          <a:p>
            <a:r>
              <a:rPr lang="en-GB" sz="2200" dirty="0" err="1" smtClean="0"/>
              <a:t>Rivaroxiban</a:t>
            </a:r>
            <a:r>
              <a:rPr lang="en-GB" sz="2200" dirty="0" smtClean="0"/>
              <a:t>, </a:t>
            </a:r>
            <a:r>
              <a:rPr lang="en-GB" sz="2200" dirty="0" err="1" smtClean="0"/>
              <a:t>apixiban</a:t>
            </a:r>
            <a:r>
              <a:rPr lang="en-GB" sz="2200" dirty="0" smtClean="0"/>
              <a:t>, dabigatran)</a:t>
            </a:r>
          </a:p>
          <a:p>
            <a:endParaRPr lang="en-GB" sz="2000" dirty="0"/>
          </a:p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How we can make use of anti coagulant to treat cardiovascular diseases??  And what form of anticoagulant available??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813" y="889501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40890" y="1051286"/>
            <a:ext cx="875071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VASODILATORS </a:t>
            </a:r>
            <a:r>
              <a:rPr lang="en-GB" sz="2800" dirty="0" err="1" smtClean="0">
                <a:solidFill>
                  <a:srgbClr val="FF0000"/>
                </a:solidFill>
              </a:rPr>
              <a:t>Nitrodilators</a:t>
            </a:r>
            <a:endParaRPr lang="en-GB" sz="2800" dirty="0" smtClean="0">
              <a:solidFill>
                <a:srgbClr val="FF0000"/>
              </a:solidFill>
            </a:endParaRPr>
          </a:p>
          <a:p>
            <a:endParaRPr lang="en-GB" sz="2400" dirty="0" smtClean="0"/>
          </a:p>
          <a:p>
            <a:r>
              <a:rPr lang="en-GB" sz="2400" dirty="0" smtClean="0"/>
              <a:t>We have two types of </a:t>
            </a:r>
            <a:r>
              <a:rPr lang="en-GB" sz="2400" dirty="0" err="1" smtClean="0"/>
              <a:t>nitrodilator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Those </a:t>
            </a:r>
            <a:r>
              <a:rPr lang="en-GB" sz="2400" dirty="0"/>
              <a:t>that release Nitric Oxide spontaneously –sodium </a:t>
            </a:r>
            <a:r>
              <a:rPr lang="en-GB" sz="2400" dirty="0" smtClean="0"/>
              <a:t>nitroprusside which is often used in hypertensive emergencies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Those that form NO via enzymatic process – organic nitrates -</a:t>
            </a:r>
            <a:r>
              <a:rPr lang="en-GB" sz="2400" dirty="0" err="1"/>
              <a:t>nitroglycerin</a:t>
            </a:r>
            <a:r>
              <a:rPr lang="en-GB" sz="2400" dirty="0"/>
              <a:t>, </a:t>
            </a:r>
            <a:r>
              <a:rPr lang="en-GB" sz="2400" dirty="0" err="1"/>
              <a:t>isosorbide</a:t>
            </a:r>
            <a:r>
              <a:rPr lang="en-GB" sz="2400" dirty="0"/>
              <a:t> mono &amp; </a:t>
            </a:r>
            <a:r>
              <a:rPr lang="en-GB" sz="2400" dirty="0" err="1" smtClean="0"/>
              <a:t>dinitrate</a:t>
            </a:r>
            <a:r>
              <a:rPr lang="en-GB" sz="2400" dirty="0" smtClean="0"/>
              <a:t> which decrease ventricular preload, relation phase and enhance blood flow to the myocardium mainly used in ischaemic heart disease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via decreasing intracellular calcium concentrations and activating K+ channels causes smooth muscle relaxation</a:t>
            </a:r>
          </a:p>
        </p:txBody>
      </p:sp>
    </p:spTree>
    <p:extLst>
      <p:ext uri="{BB962C8B-B14F-4D97-AF65-F5344CB8AC3E}">
        <p14:creationId xmlns:p14="http://schemas.microsoft.com/office/powerpoint/2010/main" val="27733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813" y="889501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3027412" y="2967335"/>
            <a:ext cx="3089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3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813" y="889501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9935" y="2290916"/>
            <a:ext cx="6914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Refrences</a:t>
            </a:r>
            <a:r>
              <a:rPr lang="en-GB" dirty="0" smtClean="0"/>
              <a:t> 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Davidson v 23 text book of internal medicine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Mediscape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8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want to take care of ???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our patient with Hypertension: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that are broadly used in treatment are 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1-Angiotensin converting enzyme inhibitors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calcium channel blockers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diuretics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others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60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1- </a:t>
            </a:r>
            <a:r>
              <a:rPr lang="en-US" sz="2400" b="1" kern="0" dirty="0" err="1" smtClean="0">
                <a:solidFill>
                  <a:srgbClr val="00B050"/>
                </a:solidFill>
              </a:rPr>
              <a:t>Angiotension</a:t>
            </a:r>
            <a:r>
              <a:rPr lang="en-US" sz="2400" b="1" kern="0" dirty="0" smtClean="0">
                <a:solidFill>
                  <a:srgbClr val="00B050"/>
                </a:solidFill>
              </a:rPr>
              <a:t> converting enzyme inhibitors and receptor blockers: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97" y="1599706"/>
            <a:ext cx="5063203" cy="41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systemic effects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Vasoconstriction – binding to AT1 and AT2 (not well defined)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H2O reabsorption – direct effect on renal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tubule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secretion of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aldosterone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and H2O retention</a:t>
            </a:r>
          </a:p>
          <a:p>
            <a:pPr marL="342900" lvl="0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fibrosis via increased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collagen </a:t>
            </a:r>
            <a:r>
              <a:rPr lang="en-GB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deposition in the extracellular matrix of heart tissue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50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result of inhibiting ACE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production of angiotensin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II--- </a:t>
            </a: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pre-load, afterload, sympathetic activity, cardiac </a:t>
            </a:r>
            <a:r>
              <a:rPr lang="en-GB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remodeling</a:t>
            </a: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hyperkalemia</a:t>
            </a: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 is a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kininase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–inhibiting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ACE---Bradykinin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vasodilation (and probably cough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sympathetic activity unknown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prostaglandin synthesis –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vasodilation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angioedema connection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52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Blocks </a:t>
            </a:r>
            <a:r>
              <a:rPr lang="en-GB" sz="24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angiotensin II </a:t>
            </a:r>
            <a:r>
              <a:rPr lang="en-GB" sz="24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receptors: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Angiotensin II, </a:t>
            </a:r>
            <a:r>
              <a:rPr lang="en-GB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kinins</a:t>
            </a: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prostaglandins not affected so….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cough, very limited angioedema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clinical effects as ACE-I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61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6748" y="1027471"/>
            <a:ext cx="6941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Examples of ACI ( Captopril, </a:t>
            </a:r>
            <a:r>
              <a:rPr lang="en-GB" sz="2400" dirty="0" err="1" smtClean="0"/>
              <a:t>lisnopril</a:t>
            </a:r>
            <a:r>
              <a:rPr lang="en-GB" sz="2400" dirty="0" smtClean="0"/>
              <a:t> , </a:t>
            </a:r>
            <a:r>
              <a:rPr lang="en-GB" sz="2400" dirty="0" err="1" smtClean="0"/>
              <a:t>enalpril</a:t>
            </a:r>
            <a:r>
              <a:rPr lang="en-GB" sz="2400" dirty="0" smtClean="0"/>
              <a:t> , Ramipril…)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ARBS ( candesartan , losartan , valsartan , </a:t>
            </a:r>
            <a:r>
              <a:rPr lang="en-GB" sz="2400" dirty="0" err="1" smtClean="0"/>
              <a:t>telmisartan</a:t>
            </a:r>
            <a:r>
              <a:rPr lang="en-GB" sz="2400" dirty="0" smtClean="0"/>
              <a:t> …)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2400" dirty="0" smtClean="0"/>
              <a:t>What are the side effect of these drugs </a:t>
            </a:r>
            <a:r>
              <a:rPr lang="en-GB" sz="2400" dirty="0" smtClean="0"/>
              <a:t>???and what are the uses of ACEIs in clinical medicine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62" y="4002470"/>
            <a:ext cx="1617110" cy="16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736492"/>
            <a:ext cx="84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32219"/>
            <a:ext cx="798645" cy="71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34" y="5828128"/>
            <a:ext cx="1639966" cy="999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82" y="1259712"/>
            <a:ext cx="83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1782" y="1027471"/>
            <a:ext cx="7813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2-</a:t>
            </a:r>
            <a:r>
              <a:rPr lang="en-GB" sz="2400" dirty="0" smtClean="0">
                <a:solidFill>
                  <a:srgbClr val="FF0000"/>
                </a:solidFill>
              </a:rPr>
              <a:t>calcium channel blockers:</a:t>
            </a:r>
          </a:p>
          <a:p>
            <a:r>
              <a:rPr lang="en-GB" sz="2400" dirty="0"/>
              <a:t>Bind to L-type calcium channels on vascular smooth muscle, cardiac myocytes and cardiac nodal tissue (sinoatrial &amp; atrioventricular nodes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Vascular SM relaxation = </a:t>
            </a:r>
            <a:r>
              <a:rPr lang="en-GB" sz="2400" dirty="0" smtClean="0"/>
              <a:t>vasodilation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Myocardial </a:t>
            </a:r>
            <a:r>
              <a:rPr lang="en-GB" sz="2400" dirty="0"/>
              <a:t>force generation = (-) </a:t>
            </a:r>
            <a:r>
              <a:rPr lang="en-GB" sz="2400" dirty="0" err="1" smtClean="0"/>
              <a:t>inotropy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Heart </a:t>
            </a:r>
            <a:r>
              <a:rPr lang="en-GB" sz="2400" dirty="0"/>
              <a:t>rate = (-) </a:t>
            </a:r>
            <a:r>
              <a:rPr lang="en-GB" sz="2400" dirty="0" err="1" smtClean="0"/>
              <a:t>chronotropy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Conduction </a:t>
            </a:r>
            <a:r>
              <a:rPr lang="en-GB" sz="2400" dirty="0"/>
              <a:t>velocity = (-) </a:t>
            </a:r>
            <a:r>
              <a:rPr lang="en-GB" sz="2400" dirty="0" err="1" smtClean="0"/>
              <a:t>dromotropy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Useful in HTN Angina Arrhythmias</a:t>
            </a:r>
          </a:p>
        </p:txBody>
      </p:sp>
    </p:spTree>
    <p:extLst>
      <p:ext uri="{BB962C8B-B14F-4D97-AF65-F5344CB8AC3E}">
        <p14:creationId xmlns:p14="http://schemas.microsoft.com/office/powerpoint/2010/main" val="28684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4842</TotalTime>
  <Words>1447</Words>
  <Application>Microsoft Office PowerPoint</Application>
  <PresentationFormat>On-screen Show (4:3)</PresentationFormat>
  <Paragraphs>237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Berlin Sans FB Demi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Mohammed Adel</cp:lastModifiedBy>
  <cp:revision>148</cp:revision>
  <dcterms:created xsi:type="dcterms:W3CDTF">2018-09-07T19:06:31Z</dcterms:created>
  <dcterms:modified xsi:type="dcterms:W3CDTF">2021-11-22T13:25:00Z</dcterms:modified>
</cp:coreProperties>
</file>